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70" r:id="rId11"/>
    <p:sldId id="272" r:id="rId12"/>
    <p:sldId id="273" r:id="rId13"/>
    <p:sldId id="274" r:id="rId14"/>
    <p:sldId id="275" r:id="rId15"/>
    <p:sldId id="276" r:id="rId16"/>
    <p:sldId id="282" r:id="rId17"/>
    <p:sldId id="283" r:id="rId18"/>
    <p:sldId id="284" r:id="rId19"/>
    <p:sldId id="293" r:id="rId20"/>
    <p:sldId id="287" r:id="rId21"/>
    <p:sldId id="285" r:id="rId22"/>
    <p:sldId id="288" r:id="rId23"/>
    <p:sldId id="290" r:id="rId24"/>
    <p:sldId id="291" r:id="rId25"/>
    <p:sldId id="292" r:id="rId26"/>
    <p:sldId id="294" r:id="rId27"/>
    <p:sldId id="295" r:id="rId28"/>
    <p:sldId id="296" r:id="rId29"/>
    <p:sldId id="312" r:id="rId30"/>
    <p:sldId id="311" r:id="rId31"/>
    <p:sldId id="297" r:id="rId32"/>
    <p:sldId id="300" r:id="rId33"/>
    <p:sldId id="301" r:id="rId34"/>
    <p:sldId id="307" r:id="rId35"/>
    <p:sldId id="306" r:id="rId36"/>
    <p:sldId id="302" r:id="rId37"/>
    <p:sldId id="303" r:id="rId38"/>
    <p:sldId id="304" r:id="rId39"/>
    <p:sldId id="308" r:id="rId40"/>
    <p:sldId id="309" r:id="rId41"/>
    <p:sldId id="315" r:id="rId42"/>
    <p:sldId id="317" r:id="rId43"/>
    <p:sldId id="316" r:id="rId44"/>
    <p:sldId id="318" r:id="rId4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B45B43-D654-4793-8270-DFE70174EB6F}" type="datetimeFigureOut">
              <a:rPr lang="ko-KR" altLang="en-US" smtClean="0"/>
              <a:pPr/>
              <a:t>2010-08-25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AA50C6-9DE2-4EE2-85BB-18FC08009CC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zki@azki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김성준 </a:t>
            </a:r>
            <a:r>
              <a:rPr lang="en-US" altLang="ko-KR" dirty="0" smtClean="0"/>
              <a:t>(</a:t>
            </a:r>
            <a:r>
              <a:rPr lang="en-US" altLang="ko-KR" dirty="0" smtClean="0">
                <a:hlinkClick r:id="rId2"/>
              </a:rPr>
              <a:t>azki@azki.org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en-US" altLang="ko-KR" dirty="0" err="1" smtClean="0"/>
              <a:t>Daum</a:t>
            </a:r>
            <a:r>
              <a:rPr lang="en-US" altLang="ko-KR" dirty="0" smtClean="0"/>
              <a:t> communications -</a:t>
            </a:r>
          </a:p>
          <a:p>
            <a:r>
              <a:rPr lang="en-US" altLang="ko-KR" dirty="0" smtClean="0"/>
              <a:t>Ft center, </a:t>
            </a:r>
            <a:r>
              <a:rPr lang="en-US" altLang="ko-KR" dirty="0" err="1" smtClean="0"/>
              <a:t>Ria</a:t>
            </a:r>
            <a:r>
              <a:rPr lang="en-US" altLang="ko-KR" dirty="0" smtClean="0"/>
              <a:t> tech team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smtClean="0"/>
              <a:t>2010.08.25.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Fundamental of</a:t>
            </a:r>
            <a:r>
              <a:rPr lang="ko-KR" altLang="en-US" dirty="0" smtClean="0"/>
              <a:t> </a:t>
            </a:r>
            <a:r>
              <a:rPr lang="en-US" altLang="ko-KR" dirty="0" smtClean="0"/>
              <a:t>HTTP Cache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종류 </a:t>
            </a:r>
            <a:r>
              <a:rPr lang="en-US" altLang="ko-KR" dirty="0" smtClean="0"/>
              <a:t>*</a:t>
            </a:r>
            <a:r>
              <a:rPr lang="ko-KR" altLang="en-US" dirty="0" smtClean="0"/>
              <a:t>종합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프록시</a:t>
            </a:r>
            <a:r>
              <a:rPr lang="ko-KR" altLang="en-US" dirty="0" smtClean="0"/>
              <a:t> 캐시</a:t>
            </a:r>
            <a:endParaRPr lang="ko-KR" altLang="en-US" dirty="0"/>
          </a:p>
        </p:txBody>
      </p:sp>
      <p:sp>
        <p:nvSpPr>
          <p:cNvPr id="6" name="왼쪽 화살표 5"/>
          <p:cNvSpPr/>
          <p:nvPr/>
        </p:nvSpPr>
        <p:spPr>
          <a:xfrm>
            <a:off x="2195736" y="4797152"/>
            <a:ext cx="1296144" cy="115200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1" name="순서도: 자기 디스크 10"/>
          <p:cNvSpPr/>
          <p:nvPr/>
        </p:nvSpPr>
        <p:spPr>
          <a:xfrm>
            <a:off x="6012160" y="1124744"/>
            <a:ext cx="1728192" cy="266429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게이트웨이</a:t>
            </a:r>
            <a:r>
              <a:rPr lang="ko-KR" altLang="en-US" dirty="0" smtClean="0"/>
              <a:t> 캐시</a:t>
            </a:r>
            <a:endParaRPr lang="ko-KR" altLang="en-US" dirty="0"/>
          </a:p>
        </p:txBody>
      </p:sp>
      <p:sp>
        <p:nvSpPr>
          <p:cNvPr id="12" name="순서도: 자기 디스크 11"/>
          <p:cNvSpPr/>
          <p:nvPr/>
        </p:nvSpPr>
        <p:spPr>
          <a:xfrm>
            <a:off x="611560" y="1052736"/>
            <a:ext cx="1728192" cy="266429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브라우저 캐시</a:t>
            </a:r>
            <a:endParaRPr lang="ko-KR" altLang="en-US" dirty="0"/>
          </a:p>
        </p:txBody>
      </p:sp>
      <p:sp>
        <p:nvSpPr>
          <p:cNvPr id="7" name="오른쪽 화살표 6"/>
          <p:cNvSpPr/>
          <p:nvPr/>
        </p:nvSpPr>
        <p:spPr>
          <a:xfrm>
            <a:off x="2267744" y="3356992"/>
            <a:ext cx="1296144" cy="115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9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924944"/>
            <a:ext cx="864096" cy="864096"/>
          </a:xfrm>
          <a:prstGeom prst="rect">
            <a:avLst/>
          </a:prstGeom>
          <a:noFill/>
        </p:spPr>
      </p:pic>
      <p:sp>
        <p:nvSpPr>
          <p:cNvPr id="13" name="왼쪽 화살표 12"/>
          <p:cNvSpPr/>
          <p:nvPr/>
        </p:nvSpPr>
        <p:spPr>
          <a:xfrm>
            <a:off x="4644008" y="2708920"/>
            <a:ext cx="1296144" cy="115200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4" name="오른쪽 화살표 13"/>
          <p:cNvSpPr/>
          <p:nvPr/>
        </p:nvSpPr>
        <p:spPr>
          <a:xfrm>
            <a:off x="4716016" y="1268760"/>
            <a:ext cx="1296144" cy="115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5" name="왼쪽 화살표 14"/>
          <p:cNvSpPr/>
          <p:nvPr/>
        </p:nvSpPr>
        <p:spPr>
          <a:xfrm rot="3043778">
            <a:off x="6508260" y="3143248"/>
            <a:ext cx="1296144" cy="115200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6" name="오른쪽 화살표 15"/>
          <p:cNvSpPr/>
          <p:nvPr/>
        </p:nvSpPr>
        <p:spPr>
          <a:xfrm rot="3043778">
            <a:off x="7444364" y="2639192"/>
            <a:ext cx="1296144" cy="115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941168"/>
            <a:ext cx="864096" cy="864096"/>
          </a:xfrm>
          <a:prstGeom prst="rect">
            <a:avLst/>
          </a:prstGeom>
          <a:noFill/>
        </p:spPr>
      </p:pic>
      <p:pic>
        <p:nvPicPr>
          <p:cNvPr id="18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6"/>
            <a:ext cx="864096" cy="864096"/>
          </a:xfrm>
          <a:prstGeom prst="rect">
            <a:avLst/>
          </a:prstGeom>
          <a:noFill/>
        </p:spPr>
      </p:pic>
      <p:pic>
        <p:nvPicPr>
          <p:cNvPr id="20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53136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문제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5" name="왼쪽 화살표 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11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53136"/>
            <a:ext cx="1656184" cy="1656184"/>
          </a:xfrm>
          <a:prstGeom prst="rect">
            <a:avLst/>
          </a:prstGeom>
          <a:noFill/>
        </p:spPr>
      </p:pic>
      <p:pic>
        <p:nvPicPr>
          <p:cNvPr id="12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50912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문제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11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53136"/>
            <a:ext cx="1656184" cy="1656184"/>
          </a:xfrm>
          <a:prstGeom prst="rect">
            <a:avLst/>
          </a:prstGeom>
          <a:noFill/>
        </p:spPr>
      </p:pic>
      <p:pic>
        <p:nvPicPr>
          <p:cNvPr id="12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50912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문제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pic>
        <p:nvPicPr>
          <p:cNvPr id="11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50912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문제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5" name="왼쪽 화살표 1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6" name="오른쪽 화살표 15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문제 </a:t>
            </a:r>
            <a:r>
              <a:rPr lang="en-US" altLang="ko-KR" dirty="0" smtClean="0"/>
              <a:t>#5.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pic>
        <p:nvPicPr>
          <p:cNvPr id="14" name="Picture 2" descr="C:\Documents and Settings\daum\My Documents\My Pictures\huge.2.137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996952"/>
            <a:ext cx="1435360" cy="187220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15" name="왼쪽 화살표 1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6" name="오른쪽 화살표 15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pic>
        <p:nvPicPr>
          <p:cNvPr id="18" name="Picture 2" descr="C:\Documents and Settings\daum\My Documents\My Pictures\huge.2.137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8528" y="2996952"/>
            <a:ext cx="1435360" cy="187220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1 #1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5" name="왼쪽 화살표 1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6" name="오른쪽 화살표 15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3" name="구름 모양 설명선 12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14442"/>
              <a:gd name="adj2" fmla="val 9464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언제 언제까지는 이거 써도 됨</a:t>
            </a:r>
            <a:r>
              <a:rPr lang="en-US" altLang="ko-KR" sz="2400" dirty="0" smtClean="0"/>
              <a:t>~!</a:t>
            </a:r>
            <a:endParaRPr lang="ko-KR" altLang="en-US" sz="2400" dirty="0"/>
          </a:p>
        </p:txBody>
      </p:sp>
      <p:sp>
        <p:nvSpPr>
          <p:cNvPr id="14" name="폭발 2 13"/>
          <p:cNvSpPr/>
          <p:nvPr/>
        </p:nvSpPr>
        <p:spPr>
          <a:xfrm>
            <a:off x="5508104" y="5877272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200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1 #2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8" name="구름 모양 설명선 17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-36074"/>
              <a:gd name="adj2" fmla="val 8053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이것은 </a:t>
            </a:r>
            <a:r>
              <a:rPr lang="en-US" altLang="ko-KR" sz="2400" dirty="0" smtClean="0"/>
              <a:t>‘</a:t>
            </a:r>
            <a:r>
              <a:rPr lang="ko-KR" altLang="en-US" sz="2400" b="1" dirty="0" smtClean="0"/>
              <a:t>만기일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이 지나지 않았어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1 #3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5" name="왼쪽 화살표 1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6" name="오른쪽 화살표 15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4" name="구름 모양 설명선 13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-23445"/>
              <a:gd name="adj2" fmla="val -6879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이제 다시 받을 때가 되었군</a:t>
            </a:r>
            <a:r>
              <a:rPr lang="en-US" altLang="ko-KR" sz="2400" dirty="0" smtClean="0"/>
              <a:t>!!</a:t>
            </a:r>
            <a:endParaRPr lang="ko-KR" altLang="en-US" sz="2400" dirty="0"/>
          </a:p>
        </p:txBody>
      </p:sp>
      <p:sp>
        <p:nvSpPr>
          <p:cNvPr id="18" name="폭발 2 17"/>
          <p:cNvSpPr/>
          <p:nvPr/>
        </p:nvSpPr>
        <p:spPr>
          <a:xfrm>
            <a:off x="5508104" y="5877272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200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1 = </a:t>
            </a:r>
            <a:r>
              <a:rPr lang="ko-KR" altLang="en-US" dirty="0" smtClean="0"/>
              <a:t>만기일 메커니즘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1556792"/>
            <a:ext cx="4752528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9" name="폭발 2 18"/>
          <p:cNvSpPr/>
          <p:nvPr/>
        </p:nvSpPr>
        <p:spPr>
          <a:xfrm>
            <a:off x="2051720" y="2492896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200</a:t>
            </a:r>
            <a:endParaRPr lang="ko-KR" altLang="en-US" dirty="0"/>
          </a:p>
        </p:txBody>
      </p:sp>
      <p:sp>
        <p:nvSpPr>
          <p:cNvPr id="22" name="설명선 1 21"/>
          <p:cNvSpPr/>
          <p:nvPr/>
        </p:nvSpPr>
        <p:spPr>
          <a:xfrm>
            <a:off x="2123728" y="3501008"/>
            <a:ext cx="4896544" cy="3096344"/>
          </a:xfrm>
          <a:prstGeom prst="borderCallout1">
            <a:avLst>
              <a:gd name="adj1" fmla="val -3597"/>
              <a:gd name="adj2" fmla="val 50276"/>
              <a:gd name="adj3" fmla="val -33637"/>
              <a:gd name="adj4" fmla="val 5030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altLang="ko-KR" b="1" dirty="0" smtClean="0"/>
              <a:t>Cache-Control </a:t>
            </a:r>
            <a:r>
              <a:rPr lang="ko-KR" altLang="en-US" b="1" dirty="0" smtClean="0"/>
              <a:t>지시자 </a:t>
            </a:r>
            <a:r>
              <a:rPr lang="en-US" altLang="ko-KR" b="1" dirty="0" smtClean="0"/>
              <a:t>max-age</a:t>
            </a:r>
          </a:p>
          <a:p>
            <a:pPr marL="342900" indent="-342900" algn="ctr"/>
            <a:r>
              <a:rPr lang="ko-KR" altLang="en-US" dirty="0" smtClean="0"/>
              <a:t>이후 </a:t>
            </a:r>
            <a:r>
              <a:rPr lang="en-US" altLang="ko-KR" dirty="0" smtClean="0"/>
              <a:t>x </a:t>
            </a:r>
            <a:r>
              <a:rPr lang="ko-KR" altLang="en-US" dirty="0" smtClean="0"/>
              <a:t>초 까지가 만기일</a:t>
            </a:r>
            <a:r>
              <a:rPr lang="en-US" altLang="ko-KR" dirty="0" smtClean="0"/>
              <a:t>. (HTTP/1.1)</a:t>
            </a:r>
          </a:p>
          <a:p>
            <a:pPr algn="ctr"/>
            <a:r>
              <a:rPr lang="en-US" altLang="ko-KR" dirty="0" smtClean="0"/>
              <a:t>Ex) Cache-Control: max-age=7776000</a:t>
            </a:r>
          </a:p>
          <a:p>
            <a:pPr algn="ctr"/>
            <a:endParaRPr lang="en-US" altLang="ko-KR" dirty="0" smtClean="0"/>
          </a:p>
          <a:p>
            <a:pPr algn="ctr"/>
            <a:r>
              <a:rPr lang="en-US" altLang="ko-KR" b="1" dirty="0" smtClean="0"/>
              <a:t>2. Expires</a:t>
            </a:r>
            <a:r>
              <a:rPr lang="en-US" altLang="ko-KR" dirty="0" smtClean="0"/>
              <a:t> </a:t>
            </a:r>
          </a:p>
          <a:p>
            <a:pPr algn="ctr"/>
            <a:r>
              <a:rPr lang="ko-KR" altLang="en-US" dirty="0" smtClean="0"/>
              <a:t>표현된 날짜</a:t>
            </a:r>
            <a:r>
              <a:rPr lang="en-US" altLang="ko-KR" dirty="0" smtClean="0"/>
              <a:t>/</a:t>
            </a:r>
            <a:r>
              <a:rPr lang="ko-KR" altLang="en-US" dirty="0" smtClean="0"/>
              <a:t>시간이 만기일</a:t>
            </a:r>
            <a:r>
              <a:rPr lang="en-US" altLang="ko-KR" dirty="0" smtClean="0"/>
              <a:t>. (1.0 and 1.1)</a:t>
            </a:r>
          </a:p>
          <a:p>
            <a:pPr algn="ctr"/>
            <a:r>
              <a:rPr lang="en-US" altLang="ko-KR" dirty="0" smtClean="0"/>
              <a:t>Ex) </a:t>
            </a:r>
            <a:r>
              <a:rPr lang="fr-FR" altLang="ko-KR" dirty="0" smtClean="0"/>
              <a:t>Expires: Sun, 14 Nov 2010 04:09:33 GMT</a:t>
            </a:r>
          </a:p>
          <a:p>
            <a:pPr algn="ctr"/>
            <a:endParaRPr lang="en-US" altLang="ko-KR" dirty="0" smtClean="0"/>
          </a:p>
          <a:p>
            <a:pPr algn="ctr"/>
            <a:r>
              <a:rPr lang="en-US" altLang="ko-KR" b="1" dirty="0" smtClean="0"/>
              <a:t>3. Heuristic Expiration</a:t>
            </a:r>
          </a:p>
          <a:p>
            <a:pPr algn="ctr"/>
            <a:r>
              <a:rPr lang="ko-KR" altLang="en-US" dirty="0" smtClean="0"/>
              <a:t>특별한 문구가 없는 한 </a:t>
            </a:r>
            <a:r>
              <a:rPr lang="ko-KR" altLang="en-US" dirty="0" err="1" smtClean="0"/>
              <a:t>수신쪽에서</a:t>
            </a:r>
            <a:r>
              <a:rPr lang="ko-KR" altLang="en-US" dirty="0" smtClean="0"/>
              <a:t> 적당히 만기일을 정하는 것도 </a:t>
            </a:r>
            <a:r>
              <a:rPr lang="ko-KR" altLang="en-US" dirty="0" err="1" smtClean="0"/>
              <a:t>스펙상</a:t>
            </a:r>
            <a:r>
              <a:rPr lang="ko-KR" altLang="en-US" dirty="0" smtClean="0"/>
              <a:t> 허용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통신 </a:t>
            </a:r>
            <a:r>
              <a:rPr lang="en-US" altLang="ko-KR" dirty="0"/>
              <a:t>#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395536" y="1556792"/>
            <a:ext cx="2304256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웹 브라우저</a:t>
            </a:r>
            <a:r>
              <a:rPr lang="en-US" altLang="ko-KR" dirty="0" smtClean="0"/>
              <a:t>)</a:t>
            </a:r>
          </a:p>
        </p:txBody>
      </p:sp>
      <p:sp>
        <p:nvSpPr>
          <p:cNvPr id="4" name="순서도: 자기 디스크 3"/>
          <p:cNvSpPr/>
          <p:nvPr/>
        </p:nvSpPr>
        <p:spPr>
          <a:xfrm>
            <a:off x="6444208" y="1556792"/>
            <a:ext cx="2304256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웹 서버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왼쪽 화살표 4"/>
          <p:cNvSpPr/>
          <p:nvPr/>
        </p:nvSpPr>
        <p:spPr>
          <a:xfrm>
            <a:off x="3203848" y="4725144"/>
            <a:ext cx="288000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pic>
        <p:nvPicPr>
          <p:cNvPr id="6" name="Picture 2" descr="C:\Documents and Settings\daum\My Documents\My Pictures\huge.2.137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852936"/>
            <a:ext cx="1600978" cy="20882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7" name="오른쪽 화살표 6"/>
          <p:cNvSpPr/>
          <p:nvPr/>
        </p:nvSpPr>
        <p:spPr>
          <a:xfrm>
            <a:off x="3203848" y="1844824"/>
            <a:ext cx="288000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8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797152"/>
            <a:ext cx="1843405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1 *</a:t>
            </a:r>
            <a:r>
              <a:rPr lang="ko-KR" altLang="en-US" dirty="0" smtClean="0"/>
              <a:t>한계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5" name="왼쪽 화살표 1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6" name="오른쪽 화살표 15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3" name="구름 모양 설명선 12"/>
          <p:cNvSpPr/>
          <p:nvPr/>
        </p:nvSpPr>
        <p:spPr>
          <a:xfrm>
            <a:off x="971600" y="2852936"/>
            <a:ext cx="3888432" cy="1440160"/>
          </a:xfrm>
          <a:prstGeom prst="cloudCallout">
            <a:avLst>
              <a:gd name="adj1" fmla="val -21703"/>
              <a:gd name="adj2" fmla="val 1087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과연 서버에 </a:t>
            </a:r>
            <a:r>
              <a:rPr lang="ko-KR" altLang="en-US" sz="2400" dirty="0" err="1" smtClean="0"/>
              <a:t>있는것과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똑같은걸까</a:t>
            </a:r>
            <a:r>
              <a:rPr lang="en-US" altLang="ko-KR" sz="2400" dirty="0" smtClean="0"/>
              <a:t>?</a:t>
            </a:r>
            <a:endParaRPr lang="ko-KR" altLang="en-US" sz="2400" dirty="0"/>
          </a:p>
        </p:txBody>
      </p:sp>
      <p:sp>
        <p:nvSpPr>
          <p:cNvPr id="19" name="구름 모양 설명선 18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14442"/>
              <a:gd name="adj2" fmla="val 9464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이거 언제 바꾸게 될지 알면 내가 점쟁이 하지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2 #1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5" name="왼쪽 화살표 1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6" name="오른쪽 화살표 15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3" name="구름 모양 설명선 12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14442"/>
              <a:gd name="adj2" fmla="val 9464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요거 바꾼 날짜는 </a:t>
            </a:r>
            <a:r>
              <a:rPr lang="en-US" altLang="ko-KR" sz="2400" dirty="0" smtClean="0"/>
              <a:t>x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y</a:t>
            </a:r>
            <a:r>
              <a:rPr lang="ko-KR" altLang="en-US" sz="2400" dirty="0" smtClean="0"/>
              <a:t>월 </a:t>
            </a:r>
            <a:r>
              <a:rPr lang="en-US" altLang="ko-KR" sz="2400" dirty="0" smtClean="0"/>
              <a:t>z</a:t>
            </a:r>
            <a:r>
              <a:rPr lang="ko-KR" altLang="en-US" sz="2400" dirty="0" smtClean="0"/>
              <a:t>일이야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14" name="폭발 2 13"/>
          <p:cNvSpPr/>
          <p:nvPr/>
        </p:nvSpPr>
        <p:spPr>
          <a:xfrm>
            <a:off x="5508104" y="5877272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200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2 #2.1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6" name="오른쪽 화살표 15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4" name="구름 모양 설명선 13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-23445"/>
              <a:gd name="adj2" fmla="val -6879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x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y</a:t>
            </a:r>
            <a:r>
              <a:rPr lang="ko-KR" altLang="en-US" sz="2400" dirty="0" smtClean="0"/>
              <a:t>월 </a:t>
            </a:r>
            <a:r>
              <a:rPr lang="en-US" altLang="ko-KR" sz="2400" dirty="0" smtClean="0"/>
              <a:t>z</a:t>
            </a:r>
            <a:r>
              <a:rPr lang="ko-KR" altLang="en-US" sz="2400" dirty="0" smtClean="0"/>
              <a:t>일 이후에 또 바꾼거줘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2 #2.2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5" name="왼쪽 화살표 1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3" name="구름 모양 설명선 12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14442"/>
              <a:gd name="adj2" fmla="val 9464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x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y</a:t>
            </a:r>
            <a:r>
              <a:rPr lang="ko-KR" altLang="en-US" sz="2400" dirty="0" smtClean="0"/>
              <a:t>월 </a:t>
            </a:r>
            <a:r>
              <a:rPr lang="en-US" altLang="ko-KR" sz="2400" dirty="0" smtClean="0"/>
              <a:t>z</a:t>
            </a:r>
            <a:r>
              <a:rPr lang="ko-KR" altLang="en-US" sz="2400" dirty="0" smtClean="0"/>
              <a:t>일이 이후에 </a:t>
            </a:r>
            <a:r>
              <a:rPr lang="ko-KR" altLang="en-US" sz="2400" dirty="0" err="1" smtClean="0"/>
              <a:t>바꾼거</a:t>
            </a:r>
            <a:r>
              <a:rPr lang="ko-KR" altLang="en-US" sz="2400" dirty="0" smtClean="0"/>
              <a:t> 없음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18" name="구름 모양 설명선 17"/>
          <p:cNvSpPr/>
          <p:nvPr/>
        </p:nvSpPr>
        <p:spPr>
          <a:xfrm>
            <a:off x="971600" y="2852936"/>
            <a:ext cx="3888432" cy="1440160"/>
          </a:xfrm>
          <a:prstGeom prst="cloudCallout">
            <a:avLst>
              <a:gd name="adj1" fmla="val 14878"/>
              <a:gd name="adj2" fmla="val 993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이건 서버에서 </a:t>
            </a:r>
            <a:r>
              <a:rPr lang="en-US" altLang="ko-KR" sz="2400" dirty="0" smtClean="0"/>
              <a:t>‘</a:t>
            </a:r>
            <a:r>
              <a:rPr lang="ko-KR" altLang="en-US" sz="2400" b="1" dirty="0" smtClean="0"/>
              <a:t>검증</a:t>
            </a:r>
            <a:r>
              <a:rPr lang="en-US" altLang="ko-KR" sz="2400" dirty="0" smtClean="0"/>
              <a:t>’</a:t>
            </a:r>
            <a:r>
              <a:rPr lang="ko-KR" altLang="en-US" sz="2400" dirty="0" err="1" smtClean="0"/>
              <a:t>된거거든요</a:t>
            </a:r>
            <a:endParaRPr lang="ko-KR" altLang="en-US" sz="2400" dirty="0"/>
          </a:p>
        </p:txBody>
      </p:sp>
      <p:sp>
        <p:nvSpPr>
          <p:cNvPr id="21" name="폭발 2 20"/>
          <p:cNvSpPr/>
          <p:nvPr/>
        </p:nvSpPr>
        <p:spPr>
          <a:xfrm>
            <a:off x="5508104" y="5877272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304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2 #3.1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sp>
        <p:nvSpPr>
          <p:cNvPr id="16" name="오른쪽 화살표 15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4" name="구름 모양 설명선 13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-23445"/>
              <a:gd name="adj2" fmla="val -6879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x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y</a:t>
            </a:r>
            <a:r>
              <a:rPr lang="ko-KR" altLang="en-US" sz="2400" dirty="0" smtClean="0"/>
              <a:t>월 </a:t>
            </a:r>
            <a:r>
              <a:rPr lang="en-US" altLang="ko-KR" sz="2400" dirty="0" smtClean="0"/>
              <a:t>z</a:t>
            </a:r>
            <a:r>
              <a:rPr lang="ko-KR" altLang="en-US" sz="2400" dirty="0" smtClean="0"/>
              <a:t>일 이후에 또 바꾼거줘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pic>
        <p:nvPicPr>
          <p:cNvPr id="11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653136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2 #3.2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sp>
        <p:nvSpPr>
          <p:cNvPr id="15" name="왼쪽 화살표 1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1" name="구름 모양 설명선 10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14442"/>
              <a:gd name="adj2" fmla="val 9464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요거 바꾼 날짜는 </a:t>
            </a:r>
            <a:r>
              <a:rPr lang="en-US" altLang="ko-KR" sz="2400" dirty="0" smtClean="0"/>
              <a:t>a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b</a:t>
            </a:r>
            <a:r>
              <a:rPr lang="ko-KR" altLang="en-US" sz="2400" dirty="0" smtClean="0"/>
              <a:t>월 </a:t>
            </a:r>
            <a:r>
              <a:rPr lang="en-US" altLang="ko-KR" sz="2400" dirty="0" smtClean="0"/>
              <a:t>c</a:t>
            </a:r>
            <a:r>
              <a:rPr lang="ko-KR" altLang="en-US" sz="2400" dirty="0" smtClean="0"/>
              <a:t>월이야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pic>
        <p:nvPicPr>
          <p:cNvPr id="12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53136"/>
            <a:ext cx="1656184" cy="1656184"/>
          </a:xfrm>
          <a:prstGeom prst="rect">
            <a:avLst/>
          </a:prstGeom>
          <a:noFill/>
        </p:spPr>
      </p:pic>
      <p:pic>
        <p:nvPicPr>
          <p:cNvPr id="14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509120"/>
            <a:ext cx="1800200" cy="1800200"/>
          </a:xfrm>
          <a:prstGeom prst="rect">
            <a:avLst/>
          </a:prstGeom>
          <a:noFill/>
        </p:spPr>
      </p:pic>
      <p:sp>
        <p:nvSpPr>
          <p:cNvPr id="16" name="폭발 2 15"/>
          <p:cNvSpPr/>
          <p:nvPr/>
        </p:nvSpPr>
        <p:spPr>
          <a:xfrm>
            <a:off x="5508104" y="5877272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200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2 = (</a:t>
            </a:r>
            <a:r>
              <a:rPr lang="ko-KR" altLang="en-US" dirty="0" smtClean="0"/>
              <a:t>약한</a:t>
            </a:r>
            <a:r>
              <a:rPr lang="en-US" altLang="ko-KR" dirty="0" smtClean="0"/>
              <a:t>)</a:t>
            </a:r>
            <a:r>
              <a:rPr lang="ko-KR" altLang="en-US" dirty="0" smtClean="0"/>
              <a:t> 검증 메커니즘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1556792"/>
            <a:ext cx="4752528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9" name="폭발 2 18"/>
          <p:cNvSpPr/>
          <p:nvPr/>
        </p:nvSpPr>
        <p:spPr>
          <a:xfrm>
            <a:off x="2051720" y="2492896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200</a:t>
            </a:r>
            <a:endParaRPr lang="ko-KR" altLang="en-US" dirty="0"/>
          </a:p>
        </p:txBody>
      </p:sp>
      <p:sp>
        <p:nvSpPr>
          <p:cNvPr id="22" name="설명선 1 21"/>
          <p:cNvSpPr/>
          <p:nvPr/>
        </p:nvSpPr>
        <p:spPr>
          <a:xfrm>
            <a:off x="2123728" y="3645024"/>
            <a:ext cx="4896544" cy="2664296"/>
          </a:xfrm>
          <a:prstGeom prst="borderCallout1">
            <a:avLst>
              <a:gd name="adj1" fmla="val -3597"/>
              <a:gd name="adj2" fmla="val 50276"/>
              <a:gd name="adj3" fmla="val -43480"/>
              <a:gd name="adj4" fmla="val 503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altLang="ko-KR" b="1" dirty="0" smtClean="0"/>
              <a:t>Last-Modified </a:t>
            </a:r>
          </a:p>
          <a:p>
            <a:pPr algn="ctr"/>
            <a:r>
              <a:rPr lang="ko-KR" altLang="en-US" dirty="0" smtClean="0"/>
              <a:t>가장 최근에 수정한 날짜</a:t>
            </a:r>
            <a:r>
              <a:rPr lang="en-US" altLang="ko-KR" dirty="0" smtClean="0"/>
              <a:t>. (1.0 and 1.1)</a:t>
            </a:r>
          </a:p>
          <a:p>
            <a:pPr algn="ctr"/>
            <a:r>
              <a:rPr lang="ko-KR" altLang="en-US" dirty="0" smtClean="0"/>
              <a:t>주로 파일의 </a:t>
            </a:r>
            <a:r>
              <a:rPr lang="en-US" altLang="ko-KR" dirty="0" err="1" smtClean="0"/>
              <a:t>mtime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데이터에 따라 </a:t>
            </a:r>
            <a:r>
              <a:rPr lang="en-US" altLang="ko-KR" dirty="0" smtClean="0"/>
              <a:t>DB</a:t>
            </a:r>
            <a:r>
              <a:rPr lang="ko-KR" altLang="en-US" dirty="0" smtClean="0"/>
              <a:t>의 값의 값이나 메모리상의 값 등이 될 수도</a:t>
            </a:r>
            <a:r>
              <a:rPr lang="en-US" altLang="ko-KR" dirty="0" smtClean="0"/>
              <a:t>.</a:t>
            </a:r>
          </a:p>
          <a:p>
            <a:pPr algn="ctr"/>
            <a:r>
              <a:rPr lang="en-US" altLang="ko-KR" dirty="0" smtClean="0"/>
              <a:t>Ex) Last-Modified: Thu, 01 Dec 1994 16:00:00 GMT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2 = (</a:t>
            </a:r>
            <a:r>
              <a:rPr lang="ko-KR" altLang="en-US" dirty="0" smtClean="0"/>
              <a:t>약한</a:t>
            </a:r>
            <a:r>
              <a:rPr lang="en-US" altLang="ko-KR" dirty="0" smtClean="0"/>
              <a:t>)</a:t>
            </a:r>
            <a:r>
              <a:rPr lang="ko-KR" altLang="en-US" dirty="0" smtClean="0"/>
              <a:t> 검증 메커니즘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22" name="설명선 1 21"/>
          <p:cNvSpPr/>
          <p:nvPr/>
        </p:nvSpPr>
        <p:spPr>
          <a:xfrm>
            <a:off x="2123728" y="3645024"/>
            <a:ext cx="4896544" cy="2664296"/>
          </a:xfrm>
          <a:prstGeom prst="borderCallout1">
            <a:avLst>
              <a:gd name="adj1" fmla="val -3597"/>
              <a:gd name="adj2" fmla="val 50276"/>
              <a:gd name="adj3" fmla="val -43480"/>
              <a:gd name="adj4" fmla="val 5030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altLang="ko-KR" b="1" dirty="0" smtClean="0"/>
              <a:t>If-Modified-Since</a:t>
            </a:r>
          </a:p>
          <a:p>
            <a:pPr marL="342900" indent="-342900" algn="ctr"/>
            <a:r>
              <a:rPr lang="ko-KR" altLang="en-US" dirty="0" smtClean="0"/>
              <a:t>다음 경우가 아니면 </a:t>
            </a:r>
            <a:r>
              <a:rPr lang="en-US" altLang="ko-KR" dirty="0" smtClean="0"/>
              <a:t>304 </a:t>
            </a:r>
            <a:r>
              <a:rPr lang="ko-KR" altLang="en-US" dirty="0" smtClean="0"/>
              <a:t>응답</a:t>
            </a:r>
            <a:r>
              <a:rPr lang="en-US" altLang="ko-KR" dirty="0" smtClean="0"/>
              <a:t>. (1.0 and 1.1)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ko-KR" altLang="en-US" b="1" dirty="0" smtClean="0"/>
              <a:t>서버의 시간보다 미래</a:t>
            </a:r>
            <a:endParaRPr lang="en-US" altLang="ko-KR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ko-KR" altLang="en-US" b="1" dirty="0" smtClean="0"/>
              <a:t>서버의 응답이 </a:t>
            </a:r>
            <a:r>
              <a:rPr lang="en-US" altLang="ko-KR" b="1" dirty="0" smtClean="0"/>
              <a:t>200</a:t>
            </a:r>
            <a:r>
              <a:rPr lang="ko-KR" altLang="en-US" b="1" dirty="0" smtClean="0"/>
              <a:t>이 아닌 다른 값</a:t>
            </a:r>
            <a:endParaRPr lang="en-US" altLang="ko-KR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ko-KR" altLang="en-US" b="1" dirty="0" smtClean="0"/>
              <a:t>해당 시간 이후에 변경됨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Ex) If-Modified-Since: Thu, 01 Dec 1994 16:00:00 GMT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2123728" y="1556792"/>
            <a:ext cx="4752528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2 = (</a:t>
            </a:r>
            <a:r>
              <a:rPr lang="ko-KR" altLang="en-US" dirty="0" smtClean="0"/>
              <a:t>약한</a:t>
            </a:r>
            <a:r>
              <a:rPr lang="en-US" altLang="ko-KR" dirty="0" smtClean="0"/>
              <a:t>)</a:t>
            </a:r>
            <a:r>
              <a:rPr lang="ko-KR" altLang="en-US" dirty="0" smtClean="0"/>
              <a:t> 검증 메커니즘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1556792"/>
            <a:ext cx="4752528" cy="1080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9" name="폭발 2 18"/>
          <p:cNvSpPr/>
          <p:nvPr/>
        </p:nvSpPr>
        <p:spPr>
          <a:xfrm>
            <a:off x="2051720" y="2492896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304</a:t>
            </a:r>
            <a:endParaRPr lang="ko-KR" altLang="en-US" dirty="0"/>
          </a:p>
        </p:txBody>
      </p:sp>
      <p:sp>
        <p:nvSpPr>
          <p:cNvPr id="9" name="설명선 1 8"/>
          <p:cNvSpPr/>
          <p:nvPr/>
        </p:nvSpPr>
        <p:spPr>
          <a:xfrm>
            <a:off x="2123728" y="3645024"/>
            <a:ext cx="4896544" cy="2664296"/>
          </a:xfrm>
          <a:prstGeom prst="borderCallout1">
            <a:avLst>
              <a:gd name="adj1" fmla="val -3597"/>
              <a:gd name="adj2" fmla="val 50276"/>
              <a:gd name="adj3" fmla="val -43480"/>
              <a:gd name="adj4" fmla="val 503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Arial" charset="0"/>
              <a:buChar char="•"/>
            </a:pPr>
            <a:r>
              <a:rPr lang="ko-KR" altLang="en-US" dirty="0" smtClean="0"/>
              <a:t>내용 부분이 비어있는 응답이 간다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2 = (</a:t>
            </a:r>
            <a:r>
              <a:rPr lang="ko-KR" altLang="en-US" dirty="0" smtClean="0"/>
              <a:t>약한</a:t>
            </a:r>
            <a:r>
              <a:rPr lang="en-US" altLang="ko-KR" dirty="0" smtClean="0"/>
              <a:t>)</a:t>
            </a:r>
            <a:r>
              <a:rPr lang="ko-KR" altLang="en-US" dirty="0" smtClean="0"/>
              <a:t> 검증 메커니즘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22" name="설명선 1 21"/>
          <p:cNvSpPr/>
          <p:nvPr/>
        </p:nvSpPr>
        <p:spPr>
          <a:xfrm>
            <a:off x="2123728" y="3645024"/>
            <a:ext cx="4896544" cy="2664296"/>
          </a:xfrm>
          <a:prstGeom prst="borderCallout1">
            <a:avLst>
              <a:gd name="adj1" fmla="val -3597"/>
              <a:gd name="adj2" fmla="val 50276"/>
              <a:gd name="adj3" fmla="val -43480"/>
              <a:gd name="adj4" fmla="val 5030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altLang="ko-KR" b="1" dirty="0" smtClean="0"/>
              <a:t>If-Modified-Since</a:t>
            </a:r>
          </a:p>
          <a:p>
            <a:pPr marL="342900" indent="-342900" algn="ctr"/>
            <a:r>
              <a:rPr lang="ko-KR" altLang="en-US" dirty="0" smtClean="0"/>
              <a:t>다음 경우가 아니면 </a:t>
            </a:r>
            <a:r>
              <a:rPr lang="en-US" altLang="ko-KR" dirty="0" smtClean="0"/>
              <a:t>304 </a:t>
            </a:r>
            <a:r>
              <a:rPr lang="ko-KR" altLang="en-US" dirty="0" smtClean="0"/>
              <a:t>응답</a:t>
            </a:r>
            <a:r>
              <a:rPr lang="en-US" altLang="ko-KR" dirty="0" smtClean="0"/>
              <a:t>. (1.0 and 1.1)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ko-KR" altLang="en-US" b="1" dirty="0" smtClean="0"/>
              <a:t>서버의 시간보다 미래</a:t>
            </a:r>
            <a:endParaRPr lang="en-US" altLang="ko-KR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ko-KR" altLang="en-US" b="1" dirty="0" smtClean="0"/>
              <a:t>서버의 응답이 </a:t>
            </a:r>
            <a:r>
              <a:rPr lang="en-US" altLang="ko-KR" b="1" dirty="0" smtClean="0"/>
              <a:t>200</a:t>
            </a:r>
            <a:r>
              <a:rPr lang="ko-KR" altLang="en-US" b="1" dirty="0" smtClean="0"/>
              <a:t>이 아닌 다른 값</a:t>
            </a:r>
            <a:endParaRPr lang="en-US" altLang="ko-KR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ko-KR" altLang="en-US" b="1" dirty="0" smtClean="0"/>
              <a:t>해당 시간 이후에 변경됨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Ex) If-Modified-Since: Thu, 01 Dec 1994 16:00:00 GMT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2123728" y="1556792"/>
            <a:ext cx="4752528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통신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395536" y="1556792"/>
            <a:ext cx="2304256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웹 브라우저</a:t>
            </a:r>
            <a:r>
              <a:rPr lang="en-US" altLang="ko-KR" dirty="0" smtClean="0"/>
              <a:t>)</a:t>
            </a:r>
          </a:p>
        </p:txBody>
      </p:sp>
      <p:sp>
        <p:nvSpPr>
          <p:cNvPr id="4" name="순서도: 자기 디스크 3"/>
          <p:cNvSpPr/>
          <p:nvPr/>
        </p:nvSpPr>
        <p:spPr>
          <a:xfrm>
            <a:off x="6444208" y="1556792"/>
            <a:ext cx="2304256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웹 서버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왼쪽 화살표 4"/>
          <p:cNvSpPr/>
          <p:nvPr/>
        </p:nvSpPr>
        <p:spPr>
          <a:xfrm>
            <a:off x="3203848" y="4725144"/>
            <a:ext cx="288000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pic>
        <p:nvPicPr>
          <p:cNvPr id="6" name="Picture 2" descr="C:\Documents and Settings\daum\My Documents\My Pictures\huge.2.137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852936"/>
            <a:ext cx="1600978" cy="20882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7" name="오른쪽 화살표 6"/>
          <p:cNvSpPr/>
          <p:nvPr/>
        </p:nvSpPr>
        <p:spPr>
          <a:xfrm>
            <a:off x="3203848" y="1844824"/>
            <a:ext cx="288000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8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797152"/>
            <a:ext cx="1843405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2 = (</a:t>
            </a:r>
            <a:r>
              <a:rPr lang="ko-KR" altLang="en-US" dirty="0" smtClean="0"/>
              <a:t>약한</a:t>
            </a:r>
            <a:r>
              <a:rPr lang="en-US" altLang="ko-KR" dirty="0" smtClean="0"/>
              <a:t>)</a:t>
            </a:r>
            <a:r>
              <a:rPr lang="ko-KR" altLang="en-US" dirty="0" smtClean="0"/>
              <a:t> 검증 메커니즘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1556792"/>
            <a:ext cx="4752528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9" name="폭발 2 18"/>
          <p:cNvSpPr/>
          <p:nvPr/>
        </p:nvSpPr>
        <p:spPr>
          <a:xfrm>
            <a:off x="2051720" y="2492896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200</a:t>
            </a:r>
            <a:endParaRPr lang="ko-KR" altLang="en-US" dirty="0"/>
          </a:p>
        </p:txBody>
      </p:sp>
      <p:sp>
        <p:nvSpPr>
          <p:cNvPr id="9" name="설명선 1 8"/>
          <p:cNvSpPr/>
          <p:nvPr/>
        </p:nvSpPr>
        <p:spPr>
          <a:xfrm>
            <a:off x="2123728" y="3645024"/>
            <a:ext cx="4896544" cy="2664296"/>
          </a:xfrm>
          <a:prstGeom prst="borderCallout1">
            <a:avLst>
              <a:gd name="adj1" fmla="val -3597"/>
              <a:gd name="adj2" fmla="val 50276"/>
              <a:gd name="adj3" fmla="val -43480"/>
              <a:gd name="adj4" fmla="val 503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Arial" charset="0"/>
              <a:buChar char="•"/>
            </a:pPr>
            <a:r>
              <a:rPr lang="ko-KR" altLang="en-US" dirty="0" smtClean="0"/>
              <a:t>헤더에는 새로운 </a:t>
            </a:r>
            <a:r>
              <a:rPr lang="en-US" altLang="ko-KR" b="1" dirty="0" smtClean="0"/>
              <a:t>Last-Modified </a:t>
            </a:r>
            <a:r>
              <a:rPr lang="ko-KR" altLang="en-US" dirty="0" smtClean="0"/>
              <a:t>가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내용 부분에 새로운 데이터가 들어있는 응답이 간다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3 #1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5" name="왼쪽 화살표 1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6" name="오른쪽 화살표 15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3" name="구름 모양 설명선 12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14442"/>
              <a:gd name="adj2" fmla="val 9464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요거의 태그는 </a:t>
            </a:r>
            <a:r>
              <a:rPr lang="en-US" altLang="ko-KR" sz="2400" dirty="0" smtClean="0"/>
              <a:t>xx.</a:t>
            </a:r>
            <a:endParaRPr lang="ko-KR" altLang="en-US" sz="2400" dirty="0"/>
          </a:p>
        </p:txBody>
      </p:sp>
      <p:sp>
        <p:nvSpPr>
          <p:cNvPr id="14" name="폭발 2 13"/>
          <p:cNvSpPr/>
          <p:nvPr/>
        </p:nvSpPr>
        <p:spPr>
          <a:xfrm>
            <a:off x="5508104" y="5877272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200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3 #2.1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6" name="오른쪽 화살표 15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4" name="구름 모양 설명선 13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-23445"/>
              <a:gd name="adj2" fmla="val -6879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태그 </a:t>
            </a:r>
            <a:r>
              <a:rPr lang="en-US" altLang="ko-KR" sz="2400" dirty="0" smtClean="0"/>
              <a:t>xx</a:t>
            </a:r>
            <a:r>
              <a:rPr lang="ko-KR" altLang="en-US" sz="2400" dirty="0" smtClean="0"/>
              <a:t>가 바뀌었으면 다시 줘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3 #2.2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5" name="왼쪽 화살표 1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3" name="구름 모양 설명선 12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14442"/>
              <a:gd name="adj2" fmla="val 9464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바꾸지 않았음</a:t>
            </a:r>
            <a:r>
              <a:rPr lang="en-US" altLang="ko-KR" sz="2400" dirty="0" smtClean="0"/>
              <a:t>.</a:t>
            </a:r>
          </a:p>
          <a:p>
            <a:pPr algn="ctr"/>
            <a:r>
              <a:rPr lang="ko-KR" altLang="en-US" sz="2400" dirty="0" smtClean="0"/>
              <a:t>태그 </a:t>
            </a:r>
            <a:r>
              <a:rPr lang="en-US" altLang="ko-KR" sz="2400" dirty="0" smtClean="0"/>
              <a:t>xx</a:t>
            </a:r>
            <a:r>
              <a:rPr lang="ko-KR" altLang="en-US" sz="2400" dirty="0" smtClean="0"/>
              <a:t>임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18" name="구름 모양 설명선 17"/>
          <p:cNvSpPr/>
          <p:nvPr/>
        </p:nvSpPr>
        <p:spPr>
          <a:xfrm>
            <a:off x="971600" y="2852936"/>
            <a:ext cx="3888432" cy="1440160"/>
          </a:xfrm>
          <a:prstGeom prst="cloudCallout">
            <a:avLst>
              <a:gd name="adj1" fmla="val 14878"/>
              <a:gd name="adj2" fmla="val 993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이건 서버에서 </a:t>
            </a:r>
            <a:r>
              <a:rPr lang="en-US" altLang="ko-KR" sz="2400" dirty="0" smtClean="0"/>
              <a:t>‘</a:t>
            </a:r>
            <a:r>
              <a:rPr lang="ko-KR" altLang="en-US" sz="2400" b="1" dirty="0" smtClean="0"/>
              <a:t>검증</a:t>
            </a:r>
            <a:r>
              <a:rPr lang="en-US" altLang="ko-KR" sz="2400" dirty="0" smtClean="0"/>
              <a:t>’</a:t>
            </a:r>
            <a:r>
              <a:rPr lang="ko-KR" altLang="en-US" sz="2400" dirty="0" err="1" smtClean="0"/>
              <a:t>된거거든요</a:t>
            </a:r>
            <a:endParaRPr lang="ko-KR" altLang="en-US" sz="2400" dirty="0"/>
          </a:p>
        </p:txBody>
      </p:sp>
      <p:sp>
        <p:nvSpPr>
          <p:cNvPr id="21" name="폭발 2 20"/>
          <p:cNvSpPr/>
          <p:nvPr/>
        </p:nvSpPr>
        <p:spPr>
          <a:xfrm>
            <a:off x="5508104" y="5877272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304</a:t>
            </a:r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3 #3.1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6" name="오른쪽 화살표 15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7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497766" cy="936104"/>
          </a:xfrm>
          <a:prstGeom prst="rect">
            <a:avLst/>
          </a:prstGeom>
          <a:noFill/>
        </p:spPr>
      </p:pic>
      <p:sp>
        <p:nvSpPr>
          <p:cNvPr id="14" name="구름 모양 설명선 13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-23445"/>
              <a:gd name="adj2" fmla="val -6879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태그 </a:t>
            </a:r>
            <a:r>
              <a:rPr lang="en-US" altLang="ko-KR" sz="2400" dirty="0" smtClean="0"/>
              <a:t>xx</a:t>
            </a:r>
            <a:r>
              <a:rPr lang="ko-KR" altLang="en-US" sz="2400" dirty="0" smtClean="0"/>
              <a:t>가 바뀌었으면 다시 줘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3 #3.2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sp>
        <p:nvSpPr>
          <p:cNvPr id="15" name="왼쪽 화살표 1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pic>
        <p:nvPicPr>
          <p:cNvPr id="12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53136"/>
            <a:ext cx="1656184" cy="1656184"/>
          </a:xfrm>
          <a:prstGeom prst="rect">
            <a:avLst/>
          </a:prstGeom>
          <a:noFill/>
        </p:spPr>
      </p:pic>
      <p:pic>
        <p:nvPicPr>
          <p:cNvPr id="14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509120"/>
            <a:ext cx="1800200" cy="1800200"/>
          </a:xfrm>
          <a:prstGeom prst="rect">
            <a:avLst/>
          </a:prstGeom>
          <a:noFill/>
        </p:spPr>
      </p:pic>
      <p:sp>
        <p:nvSpPr>
          <p:cNvPr id="16" name="폭발 2 15"/>
          <p:cNvSpPr/>
          <p:nvPr/>
        </p:nvSpPr>
        <p:spPr>
          <a:xfrm>
            <a:off x="5508104" y="5877272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200</a:t>
            </a:r>
            <a:endParaRPr lang="ko-KR" altLang="en-US" dirty="0"/>
          </a:p>
        </p:txBody>
      </p:sp>
      <p:sp>
        <p:nvSpPr>
          <p:cNvPr id="13" name="구름 모양 설명선 12"/>
          <p:cNvSpPr/>
          <p:nvPr/>
        </p:nvSpPr>
        <p:spPr>
          <a:xfrm>
            <a:off x="4499992" y="2996952"/>
            <a:ext cx="3888432" cy="1440160"/>
          </a:xfrm>
          <a:prstGeom prst="cloudCallout">
            <a:avLst>
              <a:gd name="adj1" fmla="val 14442"/>
              <a:gd name="adj2" fmla="val 9464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바꿨음</a:t>
            </a:r>
            <a:r>
              <a:rPr lang="en-US" altLang="ko-KR" sz="2400" dirty="0" smtClean="0"/>
              <a:t>.</a:t>
            </a:r>
          </a:p>
          <a:p>
            <a:pPr algn="ctr"/>
            <a:r>
              <a:rPr lang="ko-KR" altLang="en-US" sz="2400" dirty="0" smtClean="0"/>
              <a:t>태그 </a:t>
            </a:r>
            <a:r>
              <a:rPr lang="en-US" altLang="ko-KR" sz="2400" dirty="0" err="1" smtClean="0"/>
              <a:t>yy</a:t>
            </a:r>
            <a:r>
              <a:rPr lang="ko-KR" altLang="en-US" sz="2400" dirty="0" smtClean="0"/>
              <a:t>임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3 = (</a:t>
            </a:r>
            <a:r>
              <a:rPr lang="ko-KR" altLang="en-US" dirty="0" smtClean="0"/>
              <a:t>강한</a:t>
            </a:r>
            <a:r>
              <a:rPr lang="en-US" altLang="ko-KR" dirty="0" smtClean="0"/>
              <a:t>) </a:t>
            </a:r>
            <a:r>
              <a:rPr lang="ko-KR" altLang="en-US" dirty="0" smtClean="0"/>
              <a:t>검증 메커니즘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1556792"/>
            <a:ext cx="4752528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9" name="폭발 2 18"/>
          <p:cNvSpPr/>
          <p:nvPr/>
        </p:nvSpPr>
        <p:spPr>
          <a:xfrm>
            <a:off x="2051720" y="2492896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200</a:t>
            </a:r>
            <a:endParaRPr lang="ko-KR" altLang="en-US" dirty="0"/>
          </a:p>
        </p:txBody>
      </p:sp>
      <p:sp>
        <p:nvSpPr>
          <p:cNvPr id="22" name="설명선 1 21"/>
          <p:cNvSpPr/>
          <p:nvPr/>
        </p:nvSpPr>
        <p:spPr>
          <a:xfrm>
            <a:off x="2123728" y="3645024"/>
            <a:ext cx="4896544" cy="2664296"/>
          </a:xfrm>
          <a:prstGeom prst="borderCallout1">
            <a:avLst>
              <a:gd name="adj1" fmla="val -3597"/>
              <a:gd name="adj2" fmla="val 50276"/>
              <a:gd name="adj3" fmla="val -43480"/>
              <a:gd name="adj4" fmla="val 503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altLang="ko-KR" b="1" dirty="0" err="1" smtClean="0"/>
              <a:t>Etag</a:t>
            </a:r>
            <a:endParaRPr lang="en-US" altLang="ko-KR" b="1" dirty="0" smtClean="0"/>
          </a:p>
          <a:p>
            <a:pPr algn="ctr"/>
            <a:r>
              <a:rPr lang="ko-KR" altLang="en-US" dirty="0" err="1" smtClean="0"/>
              <a:t>엔티티의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마다의</a:t>
            </a:r>
            <a:r>
              <a:rPr lang="ko-KR" altLang="en-US" dirty="0" smtClean="0"/>
              <a:t> 임의의 </a:t>
            </a:r>
            <a:r>
              <a:rPr lang="ko-KR" altLang="en-US" dirty="0" err="1" smtClean="0"/>
              <a:t>식별자</a:t>
            </a:r>
            <a:r>
              <a:rPr lang="en-US" altLang="ko-KR" dirty="0" smtClean="0"/>
              <a:t>. (HTTP/1.1)</a:t>
            </a:r>
          </a:p>
          <a:p>
            <a:pPr algn="ctr"/>
            <a:r>
              <a:rPr lang="en-US" altLang="ko-KR" dirty="0" smtClean="0"/>
              <a:t>Entity-Tag.</a:t>
            </a:r>
          </a:p>
          <a:p>
            <a:pPr algn="ctr"/>
            <a:r>
              <a:rPr lang="en-US" altLang="ko-KR" dirty="0" smtClean="0"/>
              <a:t>Ex) </a:t>
            </a:r>
            <a:r>
              <a:rPr lang="en-US" altLang="ko-KR" dirty="0" err="1" smtClean="0"/>
              <a:t>ETag</a:t>
            </a:r>
            <a:r>
              <a:rPr lang="en-US" altLang="ko-KR" dirty="0" smtClean="0"/>
              <a:t>: "0-556-343b9e36"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3 = (</a:t>
            </a:r>
            <a:r>
              <a:rPr lang="ko-KR" altLang="en-US" dirty="0" smtClean="0"/>
              <a:t>강한</a:t>
            </a:r>
            <a:r>
              <a:rPr lang="en-US" altLang="ko-KR" dirty="0" smtClean="0"/>
              <a:t>) </a:t>
            </a:r>
            <a:r>
              <a:rPr lang="ko-KR" altLang="en-US" dirty="0" smtClean="0"/>
              <a:t>검증 메커니즘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22" name="설명선 1 21"/>
          <p:cNvSpPr/>
          <p:nvPr/>
        </p:nvSpPr>
        <p:spPr>
          <a:xfrm>
            <a:off x="2123728" y="3645024"/>
            <a:ext cx="4896544" cy="2664296"/>
          </a:xfrm>
          <a:prstGeom prst="borderCallout1">
            <a:avLst>
              <a:gd name="adj1" fmla="val -3597"/>
              <a:gd name="adj2" fmla="val 50276"/>
              <a:gd name="adj3" fmla="val -43480"/>
              <a:gd name="adj4" fmla="val 5030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altLang="ko-KR" b="1" dirty="0" smtClean="0"/>
              <a:t>If-None-Match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err="1" smtClean="0"/>
              <a:t>ETag</a:t>
            </a:r>
            <a:r>
              <a:rPr lang="ko-KR" altLang="en-US" dirty="0" smtClean="0"/>
              <a:t>값이 다르면 수행</a:t>
            </a:r>
            <a:r>
              <a:rPr lang="en-US" altLang="ko-KR" dirty="0" smtClean="0"/>
              <a:t>. (HTTP/1.1)</a:t>
            </a:r>
          </a:p>
          <a:p>
            <a:pPr algn="ctr"/>
            <a:r>
              <a:rPr lang="en-US" altLang="ko-KR" dirty="0" smtClean="0"/>
              <a:t>Ex) If-None-Match: "0-556-343b9e36"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2123728" y="1556792"/>
            <a:ext cx="4752528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3 = (</a:t>
            </a:r>
            <a:r>
              <a:rPr lang="ko-KR" altLang="en-US" dirty="0" smtClean="0"/>
              <a:t>강한</a:t>
            </a:r>
            <a:r>
              <a:rPr lang="en-US" altLang="ko-KR" dirty="0" smtClean="0"/>
              <a:t>) </a:t>
            </a:r>
            <a:r>
              <a:rPr lang="ko-KR" altLang="en-US" dirty="0" smtClean="0"/>
              <a:t>검증 메커니즘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1556792"/>
            <a:ext cx="4752528" cy="108000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9" name="폭발 2 18"/>
          <p:cNvSpPr/>
          <p:nvPr/>
        </p:nvSpPr>
        <p:spPr>
          <a:xfrm>
            <a:off x="2051720" y="2492896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304</a:t>
            </a:r>
            <a:endParaRPr lang="ko-KR" altLang="en-US" dirty="0"/>
          </a:p>
        </p:txBody>
      </p:sp>
      <p:sp>
        <p:nvSpPr>
          <p:cNvPr id="9" name="설명선 1 8"/>
          <p:cNvSpPr/>
          <p:nvPr/>
        </p:nvSpPr>
        <p:spPr>
          <a:xfrm>
            <a:off x="2123728" y="3645024"/>
            <a:ext cx="4896544" cy="2664296"/>
          </a:xfrm>
          <a:prstGeom prst="borderCallout1">
            <a:avLst>
              <a:gd name="adj1" fmla="val -3597"/>
              <a:gd name="adj2" fmla="val 50276"/>
              <a:gd name="adj3" fmla="val -43480"/>
              <a:gd name="adj4" fmla="val 503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Arial" charset="0"/>
              <a:buChar char="•"/>
            </a:pPr>
            <a:r>
              <a:rPr lang="ko-KR" altLang="en-US" dirty="0" smtClean="0"/>
              <a:t>내용 부분이 비어있는 응답이 간다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3 = (</a:t>
            </a:r>
            <a:r>
              <a:rPr lang="ko-KR" altLang="en-US" dirty="0" smtClean="0"/>
              <a:t>강한</a:t>
            </a:r>
            <a:r>
              <a:rPr lang="en-US" altLang="ko-KR" dirty="0" smtClean="0"/>
              <a:t>) </a:t>
            </a:r>
            <a:r>
              <a:rPr lang="ko-KR" altLang="en-US" dirty="0" smtClean="0"/>
              <a:t>검증 메커니즘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22" name="설명선 1 21"/>
          <p:cNvSpPr/>
          <p:nvPr/>
        </p:nvSpPr>
        <p:spPr>
          <a:xfrm>
            <a:off x="2123728" y="3645024"/>
            <a:ext cx="4896544" cy="2664296"/>
          </a:xfrm>
          <a:prstGeom prst="borderCallout1">
            <a:avLst>
              <a:gd name="adj1" fmla="val -3597"/>
              <a:gd name="adj2" fmla="val 50276"/>
              <a:gd name="adj3" fmla="val -43480"/>
              <a:gd name="adj4" fmla="val 5030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altLang="ko-KR" b="1" dirty="0" smtClean="0"/>
              <a:t>If-None-Match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err="1" smtClean="0"/>
              <a:t>ETag</a:t>
            </a:r>
            <a:r>
              <a:rPr lang="ko-KR" altLang="en-US" dirty="0" smtClean="0"/>
              <a:t>값이 다르면 수행</a:t>
            </a:r>
            <a:r>
              <a:rPr lang="en-US" altLang="ko-KR" dirty="0" smtClean="0"/>
              <a:t>. (HTTP/1.1)</a:t>
            </a:r>
          </a:p>
          <a:p>
            <a:pPr algn="ctr"/>
            <a:r>
              <a:rPr lang="en-US" altLang="ko-KR" dirty="0" smtClean="0"/>
              <a:t>Ex) If-None-Match: "0-556-343b9e36"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2123728" y="1556792"/>
            <a:ext cx="4752528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통신</a:t>
            </a:r>
            <a:r>
              <a:rPr lang="en-US" altLang="ko-KR" dirty="0" smtClean="0"/>
              <a:t> #3…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395536" y="1556792"/>
            <a:ext cx="2304256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웹 브라우저</a:t>
            </a:r>
            <a:r>
              <a:rPr lang="en-US" altLang="ko-KR" dirty="0" smtClean="0"/>
              <a:t>)</a:t>
            </a:r>
          </a:p>
        </p:txBody>
      </p:sp>
      <p:sp>
        <p:nvSpPr>
          <p:cNvPr id="4" name="순서도: 자기 디스크 3"/>
          <p:cNvSpPr/>
          <p:nvPr/>
        </p:nvSpPr>
        <p:spPr>
          <a:xfrm>
            <a:off x="6444208" y="1556792"/>
            <a:ext cx="2304256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웹 서버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왼쪽 화살표 4"/>
          <p:cNvSpPr/>
          <p:nvPr/>
        </p:nvSpPr>
        <p:spPr>
          <a:xfrm>
            <a:off x="3203848" y="4725144"/>
            <a:ext cx="288000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pic>
        <p:nvPicPr>
          <p:cNvPr id="6" name="Picture 2" descr="C:\Documents and Settings\daum\My Documents\My Pictures\huge.2.137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852936"/>
            <a:ext cx="1600978" cy="208823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7" name="오른쪽 화살표 6"/>
          <p:cNvSpPr/>
          <p:nvPr/>
        </p:nvSpPr>
        <p:spPr>
          <a:xfrm>
            <a:off x="3203848" y="1844824"/>
            <a:ext cx="288000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8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797152"/>
            <a:ext cx="1843405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방법 </a:t>
            </a:r>
            <a:r>
              <a:rPr lang="en-US" altLang="ko-KR" dirty="0" smtClean="0"/>
              <a:t>3 = (</a:t>
            </a:r>
            <a:r>
              <a:rPr lang="ko-KR" altLang="en-US" dirty="0" smtClean="0"/>
              <a:t>강한</a:t>
            </a:r>
            <a:r>
              <a:rPr lang="en-US" altLang="ko-KR" dirty="0" smtClean="0"/>
              <a:t>) </a:t>
            </a:r>
            <a:r>
              <a:rPr lang="ko-KR" altLang="en-US" dirty="0" smtClean="0"/>
              <a:t>검증 메커니즘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1556792"/>
            <a:ext cx="4752528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19" name="폭발 2 18"/>
          <p:cNvSpPr/>
          <p:nvPr/>
        </p:nvSpPr>
        <p:spPr>
          <a:xfrm>
            <a:off x="2051720" y="2492896"/>
            <a:ext cx="1872208" cy="91440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200</a:t>
            </a:r>
            <a:endParaRPr lang="ko-KR" altLang="en-US" dirty="0"/>
          </a:p>
        </p:txBody>
      </p:sp>
      <p:sp>
        <p:nvSpPr>
          <p:cNvPr id="9" name="설명선 1 8"/>
          <p:cNvSpPr/>
          <p:nvPr/>
        </p:nvSpPr>
        <p:spPr>
          <a:xfrm>
            <a:off x="2123728" y="3645024"/>
            <a:ext cx="4896544" cy="2664296"/>
          </a:xfrm>
          <a:prstGeom prst="borderCallout1">
            <a:avLst>
              <a:gd name="adj1" fmla="val -3597"/>
              <a:gd name="adj2" fmla="val 50276"/>
              <a:gd name="adj3" fmla="val -43480"/>
              <a:gd name="adj4" fmla="val 503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Arial" charset="0"/>
              <a:buChar char="•"/>
            </a:pPr>
            <a:r>
              <a:rPr lang="ko-KR" altLang="en-US" dirty="0" smtClean="0"/>
              <a:t>헤더에는 새로운 </a:t>
            </a:r>
            <a:r>
              <a:rPr lang="en-US" altLang="ko-KR" b="1" dirty="0" err="1" smtClean="0"/>
              <a:t>Etag</a:t>
            </a:r>
            <a:r>
              <a:rPr lang="ko-KR" altLang="en-US" dirty="0" smtClean="0"/>
              <a:t> 가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내용 부분에 새로운 데이터가 들어있는 응답이 간다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방법 종합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1556792"/>
            <a:ext cx="4752528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2050" name="Picture 2" descr="C:\Documents and Settings\daum\My Documents\My Pictures\cardboard-boxs-stacked-psd432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41168"/>
            <a:ext cx="1497766" cy="936104"/>
          </a:xfrm>
          <a:prstGeom prst="rect">
            <a:avLst/>
          </a:prstGeom>
          <a:noFill/>
        </p:spPr>
      </p:pic>
      <p:sp>
        <p:nvSpPr>
          <p:cNvPr id="9" name="설명선 1 8"/>
          <p:cNvSpPr/>
          <p:nvPr/>
        </p:nvSpPr>
        <p:spPr>
          <a:xfrm>
            <a:off x="2123728" y="2852936"/>
            <a:ext cx="4896544" cy="1080120"/>
          </a:xfrm>
          <a:prstGeom prst="borderCallout1">
            <a:avLst>
              <a:gd name="adj1" fmla="val -3597"/>
              <a:gd name="adj2" fmla="val 49930"/>
              <a:gd name="adj3" fmla="val -54334"/>
              <a:gd name="adj4" fmla="val 4995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charset="0"/>
              <a:buChar char="•"/>
            </a:pPr>
            <a:r>
              <a:rPr lang="ko-KR" altLang="en-US" dirty="0" smtClean="0"/>
              <a:t>만기일</a:t>
            </a:r>
            <a:endParaRPr lang="en-US" altLang="ko-KR" dirty="0" smtClean="0"/>
          </a:p>
          <a:p>
            <a:pPr marL="342900" indent="-342900">
              <a:buFont typeface="Arial" charset="0"/>
              <a:buChar char="•"/>
            </a:pPr>
            <a:r>
              <a:rPr lang="ko-KR" altLang="en-US" dirty="0" smtClean="0"/>
              <a:t>마지막 수정 시간</a:t>
            </a:r>
            <a:endParaRPr lang="en-US" altLang="ko-KR" dirty="0" smtClean="0"/>
          </a:p>
          <a:p>
            <a:pPr marL="342900" indent="-342900">
              <a:buFont typeface="Arial" charset="0"/>
              <a:buChar char="•"/>
            </a:pPr>
            <a:r>
              <a:rPr lang="ko-KR" altLang="en-US" dirty="0" err="1" smtClean="0"/>
              <a:t>엔터티</a:t>
            </a:r>
            <a:r>
              <a:rPr lang="ko-KR" altLang="en-US" dirty="0" smtClean="0"/>
              <a:t> 태그</a:t>
            </a:r>
            <a:endParaRPr lang="en-US" altLang="ko-KR" dirty="0" smtClean="0"/>
          </a:p>
        </p:txBody>
      </p:sp>
      <p:sp>
        <p:nvSpPr>
          <p:cNvPr id="11" name="설명선 1 10"/>
          <p:cNvSpPr/>
          <p:nvPr/>
        </p:nvSpPr>
        <p:spPr>
          <a:xfrm>
            <a:off x="2123728" y="4005064"/>
            <a:ext cx="4896544" cy="792088"/>
          </a:xfrm>
          <a:prstGeom prst="borderCallout1">
            <a:avLst>
              <a:gd name="adj1" fmla="val 165290"/>
              <a:gd name="adj2" fmla="val 49584"/>
              <a:gd name="adj3" fmla="val 99278"/>
              <a:gd name="adj4" fmla="val 4961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r">
              <a:buFont typeface="Arial" charset="0"/>
              <a:buChar char="•"/>
            </a:pPr>
            <a:r>
              <a:rPr lang="ko-KR" altLang="en-US" dirty="0" smtClean="0"/>
              <a:t>마지막 수정 시간</a:t>
            </a:r>
            <a:endParaRPr lang="en-US" altLang="ko-KR" dirty="0" smtClean="0"/>
          </a:p>
          <a:p>
            <a:pPr marL="342900" indent="-342900" algn="r">
              <a:buFont typeface="Arial" charset="0"/>
              <a:buChar char="•"/>
            </a:pPr>
            <a:r>
              <a:rPr lang="ko-KR" altLang="en-US" dirty="0" err="1" smtClean="0"/>
              <a:t>엔터티</a:t>
            </a:r>
            <a:r>
              <a:rPr lang="ko-KR" altLang="en-US" dirty="0" smtClean="0"/>
              <a:t> 태그</a:t>
            </a:r>
            <a:endParaRPr lang="en-US" altLang="ko-KR" dirty="0" smtClean="0"/>
          </a:p>
        </p:txBody>
      </p:sp>
      <p:sp>
        <p:nvSpPr>
          <p:cNvPr id="12" name="오른쪽 화살표 11"/>
          <p:cNvSpPr/>
          <p:nvPr/>
        </p:nvSpPr>
        <p:spPr>
          <a:xfrm>
            <a:off x="2123728" y="5013176"/>
            <a:ext cx="4752528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결론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5" name="순서도: 자기 디스크 14"/>
          <p:cNvSpPr/>
          <p:nvPr/>
        </p:nvSpPr>
        <p:spPr>
          <a:xfrm>
            <a:off x="251520" y="1556792"/>
            <a:ext cx="8640960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/>
          </a:p>
        </p:txBody>
      </p:sp>
      <p:pic>
        <p:nvPicPr>
          <p:cNvPr id="1026" name="Picture 2" descr="C:\Program Files\KAL\K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49080"/>
            <a:ext cx="3762375" cy="2076450"/>
          </a:xfrm>
          <a:prstGeom prst="rect">
            <a:avLst/>
          </a:prstGeom>
          <a:noFill/>
        </p:spPr>
      </p:pic>
      <p:pic>
        <p:nvPicPr>
          <p:cNvPr id="1028" name="Picture 4" descr="C:\Program Files\KAL\K-3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628800"/>
            <a:ext cx="4733926" cy="2352675"/>
          </a:xfrm>
          <a:prstGeom prst="rect">
            <a:avLst/>
          </a:prstGeom>
          <a:noFill/>
        </p:spPr>
      </p:pic>
      <p:sp>
        <p:nvSpPr>
          <p:cNvPr id="12" name="폭발 1 11"/>
          <p:cNvSpPr/>
          <p:nvPr/>
        </p:nvSpPr>
        <p:spPr>
          <a:xfrm>
            <a:off x="467544" y="1628800"/>
            <a:ext cx="3312368" cy="23762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서버가 정보를 주지 </a:t>
            </a:r>
            <a:r>
              <a:rPr lang="ko-KR" altLang="en-US" smtClean="0"/>
              <a:t>않으면 브라우저가 알아서</a:t>
            </a:r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결론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5" name="순서도: 자기 디스크 14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16" name="순서도: 자기 디스크 15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14" name="폭발 1 13"/>
          <p:cNvSpPr/>
          <p:nvPr/>
        </p:nvSpPr>
        <p:spPr>
          <a:xfrm>
            <a:off x="3131840" y="1556792"/>
            <a:ext cx="2880320" cy="1728192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내 맘대로 </a:t>
            </a:r>
            <a:r>
              <a:rPr lang="ko-KR" altLang="en-US" dirty="0" err="1" smtClean="0"/>
              <a:t>요청할테다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18" name="폭발 1 17"/>
          <p:cNvSpPr/>
          <p:nvPr/>
        </p:nvSpPr>
        <p:spPr>
          <a:xfrm>
            <a:off x="3131840" y="4581128"/>
            <a:ext cx="2880320" cy="17281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내 맘대로 </a:t>
            </a:r>
            <a:r>
              <a:rPr lang="ko-KR" altLang="en-US" dirty="0" err="1" smtClean="0"/>
              <a:t>응답할테다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19" name="폭발 1 18"/>
          <p:cNvSpPr/>
          <p:nvPr/>
        </p:nvSpPr>
        <p:spPr>
          <a:xfrm>
            <a:off x="467544" y="3068960"/>
            <a:ext cx="8208912" cy="1584176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규약은 </a:t>
            </a:r>
            <a:r>
              <a:rPr lang="ko-KR" altLang="en-US" dirty="0" err="1" smtClean="0"/>
              <a:t>규약일뿐</a:t>
            </a:r>
            <a:r>
              <a:rPr lang="en-US" altLang="ko-KR" dirty="0" smtClean="0"/>
              <a:t>.</a:t>
            </a:r>
          </a:p>
          <a:p>
            <a:pPr algn="ctr"/>
            <a:r>
              <a:rPr lang="ko-KR" altLang="en-US" dirty="0" smtClean="0"/>
              <a:t>특히 캐시는 상황에 따라 답이 다름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결론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5" name="순서도: 자기 디스크 14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16" name="순서도: 자기 디스크 15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9" name="오른쪽 화살표 설명선 8"/>
          <p:cNvSpPr/>
          <p:nvPr/>
        </p:nvSpPr>
        <p:spPr>
          <a:xfrm>
            <a:off x="2195736" y="3429000"/>
            <a:ext cx="4680520" cy="151216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 개발자는 서버가 주는 캐시 정보를 정확하게  활용</a:t>
            </a:r>
            <a:endParaRPr lang="en-US" altLang="ko-KR" dirty="0" smtClean="0"/>
          </a:p>
          <a:p>
            <a:pPr algn="ctr"/>
            <a:r>
              <a:rPr lang="ko-KR" altLang="en-US" sz="2400" b="1" dirty="0" err="1" smtClean="0"/>
              <a:t>포퍼먼스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UP </a:t>
            </a:r>
            <a:r>
              <a:rPr lang="ko-KR" altLang="en-US" sz="2400" b="1" dirty="0" smtClean="0"/>
              <a:t>↑</a:t>
            </a:r>
            <a:endParaRPr lang="ko-KR" altLang="en-US" sz="2400" b="1" dirty="0"/>
          </a:p>
        </p:txBody>
      </p:sp>
      <p:sp>
        <p:nvSpPr>
          <p:cNvPr id="10" name="왼쪽 화살표 설명선 9"/>
          <p:cNvSpPr/>
          <p:nvPr/>
        </p:nvSpPr>
        <p:spPr>
          <a:xfrm>
            <a:off x="2195736" y="1772816"/>
            <a:ext cx="4680520" cy="151216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198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 개발자는 성심 성의껏 </a:t>
            </a:r>
            <a:r>
              <a:rPr lang="ko-KR" altLang="en-US" dirty="0" err="1" smtClean="0"/>
              <a:t>스펙에</a:t>
            </a:r>
            <a:r>
              <a:rPr lang="ko-KR" altLang="en-US" dirty="0" smtClean="0"/>
              <a:t> 따라 최대한 캐시 정보를 지원</a:t>
            </a:r>
            <a:endParaRPr lang="en-US" altLang="ko-KR" dirty="0" smtClean="0"/>
          </a:p>
          <a:p>
            <a:pPr algn="ctr"/>
            <a:r>
              <a:rPr lang="ko-KR" altLang="en-US" sz="2400" b="1" dirty="0" err="1" smtClean="0"/>
              <a:t>트래픽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DOWN</a:t>
            </a:r>
            <a:r>
              <a:rPr lang="ko-KR" altLang="en-US" sz="2400" b="1" dirty="0" smtClean="0"/>
              <a:t> ↓</a:t>
            </a:r>
            <a:endParaRPr lang="en-US" altLang="ko-KR" sz="2400" b="1" dirty="0" smtClean="0"/>
          </a:p>
        </p:txBody>
      </p:sp>
      <p:sp>
        <p:nvSpPr>
          <p:cNvPr id="12" name="왼쪽/오른쪽 화살표 11"/>
          <p:cNvSpPr/>
          <p:nvPr/>
        </p:nvSpPr>
        <p:spPr>
          <a:xfrm>
            <a:off x="2195736" y="5085184"/>
            <a:ext cx="4680520" cy="1152128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누이 좋고 매부 좋고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캐시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ko-KR" altLang="en-US" dirty="0"/>
          </a:p>
        </p:txBody>
      </p:sp>
      <p:sp>
        <p:nvSpPr>
          <p:cNvPr id="5" name="왼쪽 화살표 4"/>
          <p:cNvSpPr/>
          <p:nvPr/>
        </p:nvSpPr>
        <p:spPr>
          <a:xfrm>
            <a:off x="5580112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5580112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13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53136"/>
            <a:ext cx="1656184" cy="1656184"/>
          </a:xfrm>
          <a:prstGeom prst="rect">
            <a:avLst/>
          </a:prstGeom>
          <a:noFill/>
        </p:spPr>
      </p:pic>
      <p:pic>
        <p:nvPicPr>
          <p:cNvPr id="14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50912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캐시 </a:t>
            </a:r>
            <a:r>
              <a:rPr lang="en-US" altLang="ko-KR" dirty="0" smtClean="0"/>
              <a:t>#2.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8" name="왼쪽 화살표 7"/>
          <p:cNvSpPr/>
          <p:nvPr/>
        </p:nvSpPr>
        <p:spPr>
          <a:xfrm>
            <a:off x="2123728" y="4941168"/>
            <a:ext cx="1440160" cy="1080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2123728" y="1844824"/>
            <a:ext cx="1440160" cy="10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캐</a:t>
            </a:r>
            <a:r>
              <a:rPr lang="ko-KR" altLang="en-US" dirty="0"/>
              <a:t>시</a:t>
            </a:r>
          </a:p>
        </p:txBody>
      </p:sp>
      <p:pic>
        <p:nvPicPr>
          <p:cNvPr id="12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53136"/>
            <a:ext cx="1656184" cy="1656184"/>
          </a:xfrm>
          <a:prstGeom prst="rect">
            <a:avLst/>
          </a:prstGeom>
          <a:noFill/>
        </p:spPr>
      </p:pic>
      <p:pic>
        <p:nvPicPr>
          <p:cNvPr id="13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50912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종류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53285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11" name="순서도: 자기 디스크 10"/>
          <p:cNvSpPr/>
          <p:nvPr/>
        </p:nvSpPr>
        <p:spPr>
          <a:xfrm>
            <a:off x="3707904" y="3140968"/>
            <a:ext cx="1728192" cy="266429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브라우저 캐시</a:t>
            </a:r>
            <a:endParaRPr lang="ko-KR" altLang="en-US" dirty="0"/>
          </a:p>
        </p:txBody>
      </p:sp>
      <p:sp>
        <p:nvSpPr>
          <p:cNvPr id="12" name="왼쪽 화살표 11"/>
          <p:cNvSpPr/>
          <p:nvPr/>
        </p:nvSpPr>
        <p:spPr>
          <a:xfrm>
            <a:off x="5652120" y="4365104"/>
            <a:ext cx="1296144" cy="115200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13" name="오른쪽 화살표 12"/>
          <p:cNvSpPr/>
          <p:nvPr/>
        </p:nvSpPr>
        <p:spPr>
          <a:xfrm>
            <a:off x="5724128" y="2924944"/>
            <a:ext cx="1296144" cy="115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5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941168"/>
            <a:ext cx="864096" cy="864096"/>
          </a:xfrm>
          <a:prstGeom prst="rect">
            <a:avLst/>
          </a:prstGeom>
          <a:noFill/>
        </p:spPr>
      </p:pic>
      <p:pic>
        <p:nvPicPr>
          <p:cNvPr id="17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53136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종류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7164288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프록시</a:t>
            </a:r>
            <a:r>
              <a:rPr lang="ko-KR" altLang="en-US" dirty="0" smtClean="0"/>
              <a:t> 캐시</a:t>
            </a:r>
            <a:endParaRPr lang="ko-KR" altLang="en-US" dirty="0"/>
          </a:p>
        </p:txBody>
      </p:sp>
      <p:sp>
        <p:nvSpPr>
          <p:cNvPr id="6" name="왼쪽 화살표 5"/>
          <p:cNvSpPr/>
          <p:nvPr/>
        </p:nvSpPr>
        <p:spPr>
          <a:xfrm>
            <a:off x="2123728" y="4293096"/>
            <a:ext cx="1296144" cy="115200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2195736" y="2852936"/>
            <a:ext cx="1296144" cy="115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8" name="왼쪽 화살표 7"/>
          <p:cNvSpPr/>
          <p:nvPr/>
        </p:nvSpPr>
        <p:spPr>
          <a:xfrm>
            <a:off x="5580112" y="4293216"/>
            <a:ext cx="1296144" cy="115200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5652120" y="2853056"/>
            <a:ext cx="1296144" cy="115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1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941168"/>
            <a:ext cx="864096" cy="864096"/>
          </a:xfrm>
          <a:prstGeom prst="rect">
            <a:avLst/>
          </a:prstGeom>
          <a:noFill/>
        </p:spPr>
      </p:pic>
      <p:pic>
        <p:nvPicPr>
          <p:cNvPr id="12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53136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종류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" name="순서도: 자기 디스크 2"/>
          <p:cNvSpPr/>
          <p:nvPr/>
        </p:nvSpPr>
        <p:spPr>
          <a:xfrm>
            <a:off x="251520" y="1556792"/>
            <a:ext cx="1728192" cy="475252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클라이언트</a:t>
            </a:r>
            <a:endParaRPr lang="en-US" altLang="ko-KR" dirty="0" smtClean="0"/>
          </a:p>
        </p:txBody>
      </p:sp>
      <p:sp>
        <p:nvSpPr>
          <p:cNvPr id="4" name="순서도: 자기 디스크 3"/>
          <p:cNvSpPr/>
          <p:nvPr/>
        </p:nvSpPr>
        <p:spPr>
          <a:xfrm>
            <a:off x="5076056" y="1556792"/>
            <a:ext cx="3816424" cy="4752528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서버</a:t>
            </a:r>
            <a:endParaRPr lang="en-US" altLang="ko-KR" dirty="0" smtClean="0"/>
          </a:p>
        </p:txBody>
      </p:sp>
      <p:sp>
        <p:nvSpPr>
          <p:cNvPr id="10" name="순서도: 자기 디스크 9"/>
          <p:cNvSpPr/>
          <p:nvPr/>
        </p:nvSpPr>
        <p:spPr>
          <a:xfrm>
            <a:off x="3707904" y="3140968"/>
            <a:ext cx="1728192" cy="2664296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게이트웨이</a:t>
            </a:r>
            <a:r>
              <a:rPr lang="ko-KR" altLang="en-US" dirty="0" smtClean="0"/>
              <a:t> 캐시</a:t>
            </a:r>
            <a:endParaRPr lang="ko-KR" altLang="en-US" dirty="0"/>
          </a:p>
        </p:txBody>
      </p:sp>
      <p:sp>
        <p:nvSpPr>
          <p:cNvPr id="6" name="왼쪽 화살표 5"/>
          <p:cNvSpPr/>
          <p:nvPr/>
        </p:nvSpPr>
        <p:spPr>
          <a:xfrm>
            <a:off x="2123728" y="4653136"/>
            <a:ext cx="1296144" cy="115200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2195736" y="3212976"/>
            <a:ext cx="1296144" cy="115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sp>
        <p:nvSpPr>
          <p:cNvPr id="8" name="왼쪽 화살표 7"/>
          <p:cNvSpPr/>
          <p:nvPr/>
        </p:nvSpPr>
        <p:spPr>
          <a:xfrm>
            <a:off x="5076056" y="4653136"/>
            <a:ext cx="1296144" cy="115200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응답</a:t>
            </a:r>
            <a:endParaRPr lang="en-US" altLang="ko-KR" dirty="0" smtClean="0"/>
          </a:p>
        </p:txBody>
      </p:sp>
      <p:sp>
        <p:nvSpPr>
          <p:cNvPr id="9" name="오른쪽 화살표 8"/>
          <p:cNvSpPr/>
          <p:nvPr/>
        </p:nvSpPr>
        <p:spPr>
          <a:xfrm>
            <a:off x="5148064" y="3212976"/>
            <a:ext cx="1296144" cy="115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요청</a:t>
            </a:r>
            <a:endParaRPr lang="ko-KR" altLang="en-US" dirty="0"/>
          </a:p>
        </p:txBody>
      </p:sp>
      <p:pic>
        <p:nvPicPr>
          <p:cNvPr id="12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941168"/>
            <a:ext cx="864096" cy="864096"/>
          </a:xfrm>
          <a:prstGeom prst="rect">
            <a:avLst/>
          </a:prstGeom>
          <a:noFill/>
        </p:spPr>
      </p:pic>
      <p:pic>
        <p:nvPicPr>
          <p:cNvPr id="13" name="Picture 2" descr="C:\Documents and Settings\daum\My Documents\My Pictures\boxs-png-257x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653136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중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561</TotalTime>
  <Words>838</Words>
  <Application>Microsoft Office PowerPoint</Application>
  <PresentationFormat>화면 슬라이드 쇼(4:3)</PresentationFormat>
  <Paragraphs>346</Paragraphs>
  <Slides>44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44</vt:i4>
      </vt:variant>
    </vt:vector>
  </HeadingPairs>
  <TitlesOfParts>
    <vt:vector size="45" baseType="lpstr">
      <vt:lpstr>중앙</vt:lpstr>
      <vt:lpstr>Fundamental of HTTP Cache</vt:lpstr>
      <vt:lpstr>통신 #1</vt:lpstr>
      <vt:lpstr>통신 #2</vt:lpstr>
      <vt:lpstr>통신 #3…</vt:lpstr>
      <vt:lpstr>캐시 #1</vt:lpstr>
      <vt:lpstr>캐시 #2.</vt:lpstr>
      <vt:lpstr>종류 1</vt:lpstr>
      <vt:lpstr>종류 2</vt:lpstr>
      <vt:lpstr>종류 3</vt:lpstr>
      <vt:lpstr>종류 *종합</vt:lpstr>
      <vt:lpstr>문제 #1</vt:lpstr>
      <vt:lpstr>문제 #2</vt:lpstr>
      <vt:lpstr>문제 #3</vt:lpstr>
      <vt:lpstr>문제 #4</vt:lpstr>
      <vt:lpstr>문제 #5.</vt:lpstr>
      <vt:lpstr>방법 1 #1</vt:lpstr>
      <vt:lpstr>방법 1 #2</vt:lpstr>
      <vt:lpstr>방법 1 #3</vt:lpstr>
      <vt:lpstr>방법 1 = 만기일 메커니즘</vt:lpstr>
      <vt:lpstr>방법 1 *한계</vt:lpstr>
      <vt:lpstr>방법 2 #1</vt:lpstr>
      <vt:lpstr>방법 2 #2.1</vt:lpstr>
      <vt:lpstr>방법 2 #2.2</vt:lpstr>
      <vt:lpstr>방법 2 #3.1</vt:lpstr>
      <vt:lpstr>방법 2 #3.2</vt:lpstr>
      <vt:lpstr>방법 2 = (약한) 검증 메커니즘 #1</vt:lpstr>
      <vt:lpstr>방법 2 = (약한) 검증 메커니즘 #2</vt:lpstr>
      <vt:lpstr>방법 2 = (약한) 검증 메커니즘 #3</vt:lpstr>
      <vt:lpstr>방법 2 = (약한) 검증 메커니즘 #4</vt:lpstr>
      <vt:lpstr>방법 2 = (약한) 검증 메커니즘 #5</vt:lpstr>
      <vt:lpstr>방법 3 #1</vt:lpstr>
      <vt:lpstr>방법 3 #2.1</vt:lpstr>
      <vt:lpstr>방법 3 #2.2</vt:lpstr>
      <vt:lpstr>방법 3 #3.1</vt:lpstr>
      <vt:lpstr>방법 3 #3.2</vt:lpstr>
      <vt:lpstr>방법 3 = (강한) 검증 메커니즘 #1</vt:lpstr>
      <vt:lpstr>방법 3 = (강한) 검증 메커니즘 #2</vt:lpstr>
      <vt:lpstr>방법 3 = (강한) 검증 메커니즘 #3</vt:lpstr>
      <vt:lpstr>방법 3 = (강한) 검증 메커니즘 #4</vt:lpstr>
      <vt:lpstr>방법 3 = (강한) 검증 메커니즘 #5</vt:lpstr>
      <vt:lpstr>방법 종합</vt:lpstr>
      <vt:lpstr>결론 1</vt:lpstr>
      <vt:lpstr>결론 2</vt:lpstr>
      <vt:lpstr>결론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daum</dc:creator>
  <cp:lastModifiedBy>daum</cp:lastModifiedBy>
  <cp:revision>310</cp:revision>
  <dcterms:created xsi:type="dcterms:W3CDTF">2010-08-19T04:38:55Z</dcterms:created>
  <dcterms:modified xsi:type="dcterms:W3CDTF">2010-08-25T11:48:53Z</dcterms:modified>
</cp:coreProperties>
</file>